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3" r:id="rId5"/>
    <p:sldId id="294" r:id="rId6"/>
    <p:sldId id="296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33" autoAdjust="0"/>
  </p:normalViewPr>
  <p:slideViewPr>
    <p:cSldViewPr snapToGrid="0" snapToObjects="1">
      <p:cViewPr varScale="1">
        <p:scale>
          <a:sx n="82" d="100"/>
          <a:sy n="82" d="100"/>
        </p:scale>
        <p:origin x="691" y="72"/>
      </p:cViewPr>
      <p:guideLst>
        <p:guide orient="horz" pos="2160"/>
        <p:guide pos="3840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9/9/2024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9/9/2024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9/9/2024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slideLayout" Target="../slideLayouts/slideLayout2.xml"/><Relationship Id="rId21" Type="http://schemas.openxmlformats.org/officeDocument/2006/relationships/image" Target="../media/image19.jpe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video" Target="../media/media1.mp4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4.png"/><Relationship Id="rId15" Type="http://schemas.openxmlformats.org/officeDocument/2006/relationships/image" Target="../media/image13.png"/><Relationship Id="rId23" Type="http://schemas.openxmlformats.org/officeDocument/2006/relationships/image" Target="../media/image21.jp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in.pinterest.com/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www.behance.net/gallery/204876611/Travel-Tourism-UI-UX-Design?tracking_source=search_projects|tourism+ui+design&amp;l=43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idjourney.com/home" TargetMode="External"/><Relationship Id="rId11" Type="http://schemas.openxmlformats.org/officeDocument/2006/relationships/hyperlink" Target="https://www.youtube.com/" TargetMode="External"/><Relationship Id="rId5" Type="http://schemas.openxmlformats.org/officeDocument/2006/relationships/hyperlink" Target="https://unsplash.com/" TargetMode="External"/><Relationship Id="rId10" Type="http://schemas.openxmlformats.org/officeDocument/2006/relationships/hyperlink" Target="https://www.wikipedia.org/" TargetMode="External"/><Relationship Id="rId4" Type="http://schemas.openxmlformats.org/officeDocument/2006/relationships/hyperlink" Target="https://youtu.be/m8qf5bSmlQQ?si=eJV8MZkhxWsFOtdD" TargetMode="External"/><Relationship Id="rId9" Type="http://schemas.openxmlformats.org/officeDocument/2006/relationships/hyperlink" Target="https://chatgpt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16"/>
          <a:stretch/>
        </p:blipFill>
        <p:spPr>
          <a:xfrm>
            <a:off x="6854891" y="1715881"/>
            <a:ext cx="3203509" cy="3426237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45686" y="648614"/>
            <a:ext cx="8534400" cy="1752600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2024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286" y="2076450"/>
            <a:ext cx="7347708" cy="4686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– </a:t>
            </a:r>
            <a:r>
              <a:rPr lang="en-US" sz="2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SIH1598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 </a:t>
            </a:r>
            <a:r>
              <a:rPr lang="en-US" sz="2400" b="1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Student Innovation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Theme- Heritage &amp; Culture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Software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ID-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(Registered on portal)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74006" y="0"/>
            <a:ext cx="2246575" cy="114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-491547"/>
            <a:ext cx="10972800" cy="1143000"/>
          </a:xfrm>
        </p:spPr>
        <p:txBody>
          <a:bodyPr/>
          <a:lstStyle/>
          <a:p>
            <a:pPr eaLnBrk="1" hangingPunct="1"/>
            <a:br>
              <a:rPr lang="en-US" sz="28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28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126718" y="929757"/>
            <a:ext cx="1219199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800" b="1" u="sng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Proposed Solution</a:t>
            </a:r>
            <a:endParaRPr lang="en-US" sz="2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9466" y="6190592"/>
            <a:ext cx="2844800" cy="365125"/>
          </a:xfrm>
        </p:spPr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FD737E7C-6E0E-4B08-9E9D-6130C95211A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7066"/>
            <a:ext cx="1439980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err="1"/>
              <a:t>Nivaran</a:t>
            </a:r>
            <a:endParaRPr lang="en-IN" sz="2000" dirty="0"/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45424" y="26590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36DDB36-D92D-608C-2BA0-576498915FB9}"/>
              </a:ext>
            </a:extLst>
          </p:cNvPr>
          <p:cNvSpPr/>
          <p:nvPr/>
        </p:nvSpPr>
        <p:spPr>
          <a:xfrm>
            <a:off x="208082" y="1494444"/>
            <a:ext cx="3798746" cy="52603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1EDC06-5EEF-A142-9B38-B6F893EB0099}"/>
              </a:ext>
            </a:extLst>
          </p:cNvPr>
          <p:cNvSpPr/>
          <p:nvPr/>
        </p:nvSpPr>
        <p:spPr>
          <a:xfrm>
            <a:off x="4136600" y="1494443"/>
            <a:ext cx="3798746" cy="52603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6234963-99E2-0E54-A9B1-1D7EA6F7FC93}"/>
              </a:ext>
            </a:extLst>
          </p:cNvPr>
          <p:cNvSpPr/>
          <p:nvPr/>
        </p:nvSpPr>
        <p:spPr>
          <a:xfrm>
            <a:off x="8065118" y="1492424"/>
            <a:ext cx="4045602" cy="5260318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B6FC50-EA90-F4E9-4F5F-2E3D60C9ACBF}"/>
              </a:ext>
            </a:extLst>
          </p:cNvPr>
          <p:cNvSpPr txBox="1"/>
          <p:nvPr/>
        </p:nvSpPr>
        <p:spPr>
          <a:xfrm>
            <a:off x="1539505" y="1513013"/>
            <a:ext cx="1048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Idea 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D05559-362C-3BBE-BEBE-EE20BE68904B}"/>
              </a:ext>
            </a:extLst>
          </p:cNvPr>
          <p:cNvSpPr txBox="1"/>
          <p:nvPr/>
        </p:nvSpPr>
        <p:spPr>
          <a:xfrm>
            <a:off x="167758" y="1937359"/>
            <a:ext cx="379688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b="1" dirty="0"/>
              <a:t>Proposed Solution: </a:t>
            </a:r>
            <a:r>
              <a:rPr lang="en-US" sz="1400" dirty="0"/>
              <a:t>Our website promotes India's rich cultural heritage, focusing on lesser-known towns, villages, and traditions. The platform has two core sections: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Heritage Value:</a:t>
            </a:r>
            <a:r>
              <a:rPr lang="en-US" sz="1400" dirty="0"/>
              <a:t> Highlights historically significant places, traditions, and foods with detailed information.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Word of Mouth:</a:t>
            </a:r>
            <a:r>
              <a:rPr lang="en-US" sz="1400" dirty="0"/>
              <a:t> A sustainable model where small businesses can list services, with sponsorship options for better visibility.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b="1" dirty="0"/>
              <a:t>Key Features: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State and City Pages:</a:t>
            </a:r>
            <a:r>
              <a:rPr lang="en-US" sz="1400" dirty="0"/>
              <a:t> Explore the history, culture, and heritage of each region.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User Engagement:</a:t>
            </a:r>
            <a:r>
              <a:rPr lang="en-US" sz="1400" dirty="0"/>
              <a:t> Interactive reviews, ratings, and recommendations.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Affiliate Programs:</a:t>
            </a:r>
            <a:r>
              <a:rPr lang="en-US" sz="1400" dirty="0"/>
              <a:t> Partnerships with platforms like Airbnb and local guides.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Community Section:</a:t>
            </a:r>
            <a:r>
              <a:rPr lang="en-US" sz="1400" dirty="0"/>
              <a:t> Future plans to engage foreign users and promote Indian culture globally.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326466-FD76-DE47-BD49-9458F0129446}"/>
              </a:ext>
            </a:extLst>
          </p:cNvPr>
          <p:cNvSpPr txBox="1"/>
          <p:nvPr/>
        </p:nvSpPr>
        <p:spPr>
          <a:xfrm>
            <a:off x="5224562" y="1519251"/>
            <a:ext cx="17428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Solution 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20B7B2-8094-5572-D994-C174C88C0018}"/>
              </a:ext>
            </a:extLst>
          </p:cNvPr>
          <p:cNvSpPr txBox="1"/>
          <p:nvPr/>
        </p:nvSpPr>
        <p:spPr>
          <a:xfrm>
            <a:off x="4127198" y="1939987"/>
            <a:ext cx="3796880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300" b="1" dirty="0"/>
              <a:t>Preservation of Culture:</a:t>
            </a:r>
            <a:r>
              <a:rPr lang="en-US" sz="1300" dirty="0"/>
              <a:t> The website preserves India's heritage by documenting traditional knowledge, making it accessible globally.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300" b="1" dirty="0"/>
              <a:t>Support for Local Economies:</a:t>
            </a:r>
            <a:r>
              <a:rPr lang="en-US" sz="1300" dirty="0"/>
              <a:t> It promotes local businesses and sustainable tourism by giving lesser-known establishments visibility.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300" b="1" dirty="0"/>
              <a:t>Enhanced Travel Planning:</a:t>
            </a:r>
            <a:r>
              <a:rPr lang="en-US" sz="1300" dirty="0"/>
              <a:t> The platform simplifies travel planning, helping users discover hidden attractions and local customs.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300" b="1" dirty="0"/>
              <a:t>Government Benefits:</a:t>
            </a:r>
            <a:r>
              <a:rPr lang="en-US" sz="1300" dirty="0"/>
              <a:t> It aids heritage conservation, boosts tourism revenue, and supports local governance with centralized cultural resources.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300" b="1" dirty="0"/>
              <a:t>Education:</a:t>
            </a:r>
            <a:r>
              <a:rPr lang="en-US" sz="1300" dirty="0"/>
              <a:t> The website serves as an educational resource, offering historical and cultural information that promotes awareness and understanding of India’s diverse heritage.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b="1" dirty="0"/>
              <a:t>Social Impact:</a:t>
            </a:r>
            <a:r>
              <a:rPr lang="en-US" sz="1400" dirty="0"/>
              <a:t> The platform fosters a sense of pride and identity among locals, motivating them to protect and promote their heritage.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b="1" dirty="0"/>
              <a:t>Accessibility:</a:t>
            </a:r>
            <a:r>
              <a:rPr lang="en-US" sz="1400" dirty="0"/>
              <a:t> It offers a user-friendly interface  information regardless of their tech expertise.</a:t>
            </a:r>
            <a:endParaRPr lang="en-US" sz="13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1B12BA-F40B-EF46-EA87-6916EAAAB039}"/>
              </a:ext>
            </a:extLst>
          </p:cNvPr>
          <p:cNvSpPr txBox="1"/>
          <p:nvPr/>
        </p:nvSpPr>
        <p:spPr>
          <a:xfrm>
            <a:off x="9183484" y="1513013"/>
            <a:ext cx="1956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Prototype 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2820962-CAB4-3CD0-90B1-DB9458E9C31F}"/>
              </a:ext>
            </a:extLst>
          </p:cNvPr>
          <p:cNvSpPr txBox="1"/>
          <p:nvPr/>
        </p:nvSpPr>
        <p:spPr>
          <a:xfrm>
            <a:off x="8065118" y="1951397"/>
            <a:ext cx="4045602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300" b="1" dirty="0"/>
              <a:t>Curated Cultural Content:</a:t>
            </a:r>
            <a:r>
              <a:rPr lang="en-US" sz="1300" dirty="0"/>
              <a:t> Focuses on lesser-known Indian culture, offering in-depth insights and historical context to enhance travel experiences.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300" b="1" dirty="0"/>
              <a:t>Modern Design:</a:t>
            </a:r>
            <a:r>
              <a:rPr lang="en-US" sz="1300" dirty="0"/>
              <a:t> Combines traditional Indian art with modern UX for better user engagement and cultural representation.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300" b="1" dirty="0"/>
              <a:t>Interactive Features:</a:t>
            </a:r>
            <a:r>
              <a:rPr lang="en-US" sz="1300" dirty="0"/>
              <a:t> Includes user-generated reviews and recommendations, fostering a community of cultural enthusiasts.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300" b="1" dirty="0"/>
              <a:t>Future Expansion:</a:t>
            </a:r>
            <a:r>
              <a:rPr lang="en-US" sz="1300" dirty="0"/>
              <a:t> Plans to introduce a community section for foreign users to promote Indian culture and showcase local artistry, encouraging cross-cultural exchange.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300" b="1" dirty="0"/>
              <a:t>Personalized Recommendations:</a:t>
            </a:r>
            <a:r>
              <a:rPr lang="en-US" sz="1300" dirty="0"/>
              <a:t> The platform can offer personalized suggestions based on user preferences, making the cultural exploration more relevant and tailored.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300" b="1" dirty="0"/>
              <a:t>Cultural Blog and Articles:</a:t>
            </a:r>
            <a:r>
              <a:rPr lang="en-US" sz="1300" dirty="0"/>
              <a:t> Includes regularly updated blog posts and articles that highlight cultural trends, local stories, and historical perspectives, keeping the content fresh and engaging.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>
            <a:extLst>
              <a:ext uri="{FF2B5EF4-FFF2-40B4-BE49-F238E27FC236}">
                <a16:creationId xmlns:a16="http://schemas.microsoft.com/office/drawing/2014/main" id="{FC2BE16F-2371-9E6B-FC39-721C13190DD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42" t="1207" r="457" b="1950"/>
          <a:stretch/>
        </p:blipFill>
        <p:spPr>
          <a:xfrm>
            <a:off x="5577263" y="2640047"/>
            <a:ext cx="6609476" cy="4137761"/>
          </a:xfrm>
          <a:prstGeom prst="rect">
            <a:avLst/>
          </a:prstGeom>
        </p:spPr>
      </p:pic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19215" y="-46610"/>
            <a:ext cx="10972800" cy="1060086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361375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Nivaran</a:t>
            </a:r>
            <a:endParaRPr lang="en-IN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A54CDE-26D8-D68D-AEC8-A566C906D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7267" y="1268001"/>
            <a:ext cx="733384" cy="4818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85182E-9DA2-ABA3-908C-978F2557425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8102" t="23009" r="28018" b="30283"/>
          <a:stretch/>
        </p:blipFill>
        <p:spPr>
          <a:xfrm>
            <a:off x="9259472" y="1807380"/>
            <a:ext cx="1064260" cy="4072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72E95D-918C-5636-F282-094EFF28F8A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2803" t="8846" r="3835" b="8239"/>
          <a:stretch/>
        </p:blipFill>
        <p:spPr>
          <a:xfrm>
            <a:off x="6652327" y="1766814"/>
            <a:ext cx="1157952" cy="4502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163D91A-58B0-6437-20F7-F3E7D267465B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7315" t="20093" r="9040" b="21535"/>
          <a:stretch/>
        </p:blipFill>
        <p:spPr>
          <a:xfrm>
            <a:off x="5683711" y="1801755"/>
            <a:ext cx="1037439" cy="4072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DE97960-698E-104E-F7B4-A0241CDC2FA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64482" y="1291210"/>
            <a:ext cx="546056" cy="435480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1B259E2D-4320-97F6-FCE5-B8BCF6569EE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231218" y="1230783"/>
            <a:ext cx="379934" cy="53603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37D76FA-E428-AC5E-C590-36FD344B04B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781856" y="1275244"/>
            <a:ext cx="1314507" cy="48198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2D4EC1C-670A-B866-77C1-506A71FCCAB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683711" y="1230451"/>
            <a:ext cx="508263" cy="5440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1F734A6-CAE9-B39E-F29B-6EA6D237A9A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375590" y="1795236"/>
            <a:ext cx="1032109" cy="44233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8F2373E-46C8-66F1-9414-B9531557B6F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764923" y="1799903"/>
            <a:ext cx="1500052" cy="40724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C4030DF-4C49-CA70-8C80-B4AAC5C543A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221193" y="1693014"/>
            <a:ext cx="931029" cy="93102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FE367E4-25E2-6AB8-3258-F0C3B37D33E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698960" y="1313105"/>
            <a:ext cx="391689" cy="391689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15DACD35-BF55-47E9-BEAE-CE9D3D1EFF14}"/>
              </a:ext>
            </a:extLst>
          </p:cNvPr>
          <p:cNvSpPr txBox="1"/>
          <p:nvPr/>
        </p:nvSpPr>
        <p:spPr>
          <a:xfrm>
            <a:off x="2603283" y="-1547334"/>
            <a:ext cx="5563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Technologies used :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7B287AB8-AFC2-446A-D20A-9EF4FD3BF10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368917" y="1260984"/>
            <a:ext cx="1106790" cy="510505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95B72543-1A9A-EC73-4B48-46EBA3C567C6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536898" y="1279701"/>
            <a:ext cx="1194812" cy="481986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03ECB709-59C3-B749-E80B-2F74AAFF721A}"/>
              </a:ext>
            </a:extLst>
          </p:cNvPr>
          <p:cNvSpPr txBox="1"/>
          <p:nvPr/>
        </p:nvSpPr>
        <p:spPr>
          <a:xfrm>
            <a:off x="5472641" y="2402573"/>
            <a:ext cx="3052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Flowchart :-</a:t>
            </a:r>
          </a:p>
        </p:txBody>
      </p:sp>
      <p:pic>
        <p:nvPicPr>
          <p:cNvPr id="62" name="video">
            <a:hlinkClick r:id="" action="ppaction://media"/>
            <a:extLst>
              <a:ext uri="{FF2B5EF4-FFF2-40B4-BE49-F238E27FC236}">
                <a16:creationId xmlns:a16="http://schemas.microsoft.com/office/drawing/2014/main" id="{77C3DAA6-19E7-3D2D-7DE1-5375D49C2F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55935" y="4378960"/>
            <a:ext cx="5286502" cy="2384433"/>
          </a:xfrm>
          <a:prstGeom prst="rect">
            <a:avLst/>
          </a:prstGeom>
        </p:spPr>
      </p:pic>
      <p:pic>
        <p:nvPicPr>
          <p:cNvPr id="17408" name="Picture 17407">
            <a:extLst>
              <a:ext uri="{FF2B5EF4-FFF2-40B4-BE49-F238E27FC236}">
                <a16:creationId xmlns:a16="http://schemas.microsoft.com/office/drawing/2014/main" id="{DD659E78-D2F7-2180-E624-11D9A0FB971A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82744" y="1976061"/>
            <a:ext cx="2420565" cy="1771257"/>
          </a:xfrm>
          <a:prstGeom prst="rect">
            <a:avLst/>
          </a:prstGeom>
        </p:spPr>
      </p:pic>
      <p:pic>
        <p:nvPicPr>
          <p:cNvPr id="17412" name="Picture 17411">
            <a:extLst>
              <a:ext uri="{FF2B5EF4-FFF2-40B4-BE49-F238E27FC236}">
                <a16:creationId xmlns:a16="http://schemas.microsoft.com/office/drawing/2014/main" id="{EE10E45C-B7FB-199C-7C0E-1197CF776BE1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2630198" y="2879224"/>
            <a:ext cx="2715256" cy="1415576"/>
          </a:xfrm>
          <a:prstGeom prst="rect">
            <a:avLst/>
          </a:prstGeom>
        </p:spPr>
      </p:pic>
      <p:sp>
        <p:nvSpPr>
          <p:cNvPr id="17413" name="TextBox 17412">
            <a:extLst>
              <a:ext uri="{FF2B5EF4-FFF2-40B4-BE49-F238E27FC236}">
                <a16:creationId xmlns:a16="http://schemas.microsoft.com/office/drawing/2014/main" id="{2611B1F9-F7A7-02CF-4B44-E20297A06EBC}"/>
              </a:ext>
            </a:extLst>
          </p:cNvPr>
          <p:cNvSpPr txBox="1"/>
          <p:nvPr/>
        </p:nvSpPr>
        <p:spPr>
          <a:xfrm>
            <a:off x="82744" y="1344419"/>
            <a:ext cx="3052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Insights :-</a:t>
            </a:r>
          </a:p>
        </p:txBody>
      </p:sp>
      <p:cxnSp>
        <p:nvCxnSpPr>
          <p:cNvPr id="17415" name="Straight Connector 17414">
            <a:extLst>
              <a:ext uri="{FF2B5EF4-FFF2-40B4-BE49-F238E27FC236}">
                <a16:creationId xmlns:a16="http://schemas.microsoft.com/office/drawing/2014/main" id="{394E2D30-C168-50EE-E949-A8AF2943D149}"/>
              </a:ext>
            </a:extLst>
          </p:cNvPr>
          <p:cNvCxnSpPr>
            <a:cxnSpLocks/>
          </p:cNvCxnSpPr>
          <p:nvPr/>
        </p:nvCxnSpPr>
        <p:spPr>
          <a:xfrm flipH="1">
            <a:off x="5511638" y="1214485"/>
            <a:ext cx="26628" cy="55633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33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6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881A248B-B7B3-4BA2-A166-FAE5E20BF81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222196" y="187748"/>
            <a:ext cx="1419791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Nivaran</a:t>
            </a:r>
            <a:endParaRPr lang="en-IN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290434-C2E8-2510-5B6A-CA1F5B807408}"/>
              </a:ext>
            </a:extLst>
          </p:cNvPr>
          <p:cNvSpPr/>
          <p:nvPr/>
        </p:nvSpPr>
        <p:spPr>
          <a:xfrm>
            <a:off x="222196" y="1097251"/>
            <a:ext cx="3798746" cy="552969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6BEF9D-8D50-D680-FB27-5A813925C50C}"/>
              </a:ext>
            </a:extLst>
          </p:cNvPr>
          <p:cNvSpPr/>
          <p:nvPr/>
        </p:nvSpPr>
        <p:spPr>
          <a:xfrm>
            <a:off x="4150714" y="1097250"/>
            <a:ext cx="3798746" cy="552969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7E6064-6FF0-A246-1420-1199E6F808D8}"/>
              </a:ext>
            </a:extLst>
          </p:cNvPr>
          <p:cNvSpPr/>
          <p:nvPr/>
        </p:nvSpPr>
        <p:spPr>
          <a:xfrm>
            <a:off x="8079232" y="1095231"/>
            <a:ext cx="4045602" cy="552969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DE3236-D79F-C43E-6C0B-27F51F15EC53}"/>
              </a:ext>
            </a:extLst>
          </p:cNvPr>
          <p:cNvSpPr txBox="1"/>
          <p:nvPr/>
        </p:nvSpPr>
        <p:spPr>
          <a:xfrm>
            <a:off x="287081" y="1466962"/>
            <a:ext cx="379874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300" dirty="0"/>
          </a:p>
          <a:p>
            <a:r>
              <a:rPr lang="en-US" sz="1300" b="1" dirty="0"/>
              <a:t>1. Technical Feasibility:</a:t>
            </a:r>
            <a:endParaRPr lang="en-US" sz="13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Development Skills:</a:t>
            </a:r>
            <a:r>
              <a:rPr lang="en-US" sz="1300" dirty="0"/>
              <a:t> Expertise in front-end and back-end development is essential for creating a user-friendly interface and structured layout.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Infrastructure:</a:t>
            </a:r>
            <a:r>
              <a:rPr lang="en-US" sz="1300" dirty="0"/>
              <a:t> Reliable hosting and scalability, supported by cloud-based solutions and content delivery networks, are necessary for performance.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300" dirty="0"/>
          </a:p>
          <a:p>
            <a:r>
              <a:rPr lang="en-US" sz="1300" b="1" dirty="0"/>
              <a:t>2. Financial Feasibility:</a:t>
            </a:r>
            <a:endParaRPr lang="en-US" sz="13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Initial Investment:</a:t>
            </a:r>
            <a:r>
              <a:rPr lang="en-US" sz="1300" dirty="0"/>
              <a:t> Funding for development, design, and marketing can be secured through sponsors, grants, or investments.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Revenue Streams:</a:t>
            </a:r>
            <a:r>
              <a:rPr lang="en-US" sz="1300" dirty="0"/>
              <a:t> The platform will earn through listings, sponsorships, and affiliate tie-ups, with partnerships key for sustainability.</a:t>
            </a:r>
          </a:p>
          <a:p>
            <a:endParaRPr lang="en-US" sz="1300" b="1" dirty="0"/>
          </a:p>
          <a:p>
            <a:r>
              <a:rPr lang="en-US" sz="1300" b="1" dirty="0"/>
              <a:t>3. Market Feasibility:</a:t>
            </a:r>
            <a:endParaRPr lang="en-US" sz="13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Target Audience:</a:t>
            </a:r>
            <a:r>
              <a:rPr lang="en-US" sz="1300" dirty="0"/>
              <a:t> Interest in cultural tourism and heritage preservation indicates strong market potential, with research enhancing relevance.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Competition:</a:t>
            </a:r>
            <a:r>
              <a:rPr lang="en-US" sz="1300" dirty="0"/>
              <a:t> Focusing on lesser-known Indian culture provides a unique niche against broader travel websites.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C3878A-971C-F2A8-127A-8BF82D150B42}"/>
              </a:ext>
            </a:extLst>
          </p:cNvPr>
          <p:cNvSpPr txBox="1"/>
          <p:nvPr/>
        </p:nvSpPr>
        <p:spPr>
          <a:xfrm>
            <a:off x="4197560" y="1625903"/>
            <a:ext cx="3796880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1. Technical Challenges:</a:t>
            </a:r>
            <a:endParaRPr lang="en-US" sz="13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Website Performance:</a:t>
            </a:r>
            <a:r>
              <a:rPr lang="en-US" sz="1300" dirty="0"/>
              <a:t> Ensuring fast load times and smooth navigation, especially with rich media content, may be challenging.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Data Security:</a:t>
            </a:r>
            <a:r>
              <a:rPr lang="en-US" sz="1300" dirty="0"/>
              <a:t> Protecting user data and preventing breaches requires robust security measures.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300" dirty="0"/>
          </a:p>
          <a:p>
            <a:r>
              <a:rPr lang="en-US" sz="1300" b="1" dirty="0"/>
              <a:t>2. Financial Risks:</a:t>
            </a:r>
            <a:endParaRPr lang="en-US" sz="13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Funding:</a:t>
            </a:r>
            <a:r>
              <a:rPr lang="en-US" sz="1300" dirty="0"/>
              <a:t> Securing sufficient initial funding and sustaining revenue through sponsorships and listings can be difficult.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Monetization:</a:t>
            </a:r>
            <a:r>
              <a:rPr lang="en-US" sz="1300" dirty="0"/>
              <a:t> Balancing user experience with monetization strategies to avoid appearing overly commercialized.</a:t>
            </a:r>
          </a:p>
          <a:p>
            <a:endParaRPr lang="en-US" sz="1300" b="1" dirty="0"/>
          </a:p>
          <a:p>
            <a:r>
              <a:rPr lang="en-US" sz="1300" b="1" dirty="0"/>
              <a:t>3. Market Risks:</a:t>
            </a:r>
            <a:endParaRPr lang="en-US" sz="13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User Engagement:</a:t>
            </a:r>
            <a:r>
              <a:rPr lang="en-US" sz="1300" dirty="0"/>
              <a:t> Attracting and retaining users might be challenging if the content does not resonate or if the website lacks sufficient promotion.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Cultural Sensitivity:</a:t>
            </a:r>
            <a:r>
              <a:rPr lang="en-US" sz="1300" dirty="0"/>
              <a:t> Accurate and respectful representation of diverse cultures is crucial. Missteps could lead to backlash.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3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A1B826-6573-4BB5-169A-0D58F19A0987}"/>
              </a:ext>
            </a:extLst>
          </p:cNvPr>
          <p:cNvSpPr txBox="1"/>
          <p:nvPr/>
        </p:nvSpPr>
        <p:spPr>
          <a:xfrm>
            <a:off x="8146398" y="1534739"/>
            <a:ext cx="404560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1. Technical Strategies:</a:t>
            </a:r>
            <a:endParaRPr lang="en-US" sz="13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Performance Optimization:</a:t>
            </a:r>
            <a:r>
              <a:rPr lang="en-US" sz="1300" dirty="0"/>
              <a:t> Implement caching, compress images, and use a content delivery network to enhance performance.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Security Measures:</a:t>
            </a:r>
            <a:r>
              <a:rPr lang="en-US" sz="1300" dirty="0"/>
              <a:t> Employ SSL certificates, secure coding practices, and regular security audits to safeguard user data.</a:t>
            </a:r>
          </a:p>
          <a:p>
            <a:endParaRPr lang="en-US" sz="1300" b="1" dirty="0"/>
          </a:p>
          <a:p>
            <a:r>
              <a:rPr lang="en-US" sz="1300" b="1" dirty="0"/>
              <a:t>2. Financial Strategies:</a:t>
            </a:r>
            <a:endParaRPr lang="en-US" sz="13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Funding Sources:</a:t>
            </a:r>
            <a:r>
              <a:rPr lang="en-US" sz="1300" dirty="0"/>
              <a:t> Explore diverse funding options, including grants, sponsorships, crowdfunding, and partnerships with cultural organizations.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Revenue Models:</a:t>
            </a:r>
            <a:r>
              <a:rPr lang="en-US" sz="1300" dirty="0"/>
              <a:t> Test different monetization strategies and gather feedback to find the right balance between user experience and revenue generation.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300" dirty="0"/>
          </a:p>
          <a:p>
            <a:r>
              <a:rPr lang="en-US" sz="1300" b="1" dirty="0"/>
              <a:t>3. Market Strategies:</a:t>
            </a:r>
            <a:endParaRPr lang="en-US" sz="13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Engagement Tactics:</a:t>
            </a:r>
            <a:r>
              <a:rPr lang="en-US" sz="1300" dirty="0"/>
              <a:t> Use targeted marketing campaigns, social media, and partnerships to attract users. Regularly update content to keep the audience engaged.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1" dirty="0"/>
              <a:t>Cultural Expertise:</a:t>
            </a:r>
            <a:r>
              <a:rPr lang="en-US" sz="1300" dirty="0"/>
              <a:t> Collaborate with local experts and cultural ambassadors to ensure accurate and respectful representation. Conduct user feedback sessions to address concerns and improve content.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10DA07-B3BB-DBEF-6DF1-1E4EBB38BB9F}"/>
              </a:ext>
            </a:extLst>
          </p:cNvPr>
          <p:cNvSpPr txBox="1"/>
          <p:nvPr/>
        </p:nvSpPr>
        <p:spPr>
          <a:xfrm>
            <a:off x="947217" y="1174786"/>
            <a:ext cx="2458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Analysis of Feasibility 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8AA767-822E-D71E-EB49-FC8B44FE3742}"/>
              </a:ext>
            </a:extLst>
          </p:cNvPr>
          <p:cNvSpPr txBox="1"/>
          <p:nvPr/>
        </p:nvSpPr>
        <p:spPr>
          <a:xfrm>
            <a:off x="4529100" y="1174786"/>
            <a:ext cx="3304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Potential Challenges and Risks 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230614-42B0-AC93-73BE-FBEFE0FD0380}"/>
              </a:ext>
            </a:extLst>
          </p:cNvPr>
          <p:cNvSpPr txBox="1"/>
          <p:nvPr/>
        </p:nvSpPr>
        <p:spPr>
          <a:xfrm>
            <a:off x="8324830" y="1174786"/>
            <a:ext cx="3867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Strategies for Overcoming Challenges :</a:t>
            </a:r>
          </a:p>
        </p:txBody>
      </p:sp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0304" y="6423720"/>
            <a:ext cx="2844800" cy="365125"/>
          </a:xfrm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39FAE393-4007-4055-AB9B-4973C11E179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293914" y="259466"/>
            <a:ext cx="1367738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Nivaran</a:t>
            </a:r>
            <a:endParaRPr lang="en-IN"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379FA4-1602-5D82-8443-C4D882184F42}"/>
              </a:ext>
            </a:extLst>
          </p:cNvPr>
          <p:cNvSpPr/>
          <p:nvPr/>
        </p:nvSpPr>
        <p:spPr>
          <a:xfrm>
            <a:off x="609600" y="1426819"/>
            <a:ext cx="5286333" cy="513224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A89211-D96B-2033-8479-539B815C265E}"/>
              </a:ext>
            </a:extLst>
          </p:cNvPr>
          <p:cNvSpPr txBox="1"/>
          <p:nvPr/>
        </p:nvSpPr>
        <p:spPr>
          <a:xfrm>
            <a:off x="658192" y="1809424"/>
            <a:ext cx="5245731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/>
          </a:p>
          <a:p>
            <a:pPr>
              <a:buFont typeface="+mj-lt"/>
              <a:buAutoNum type="arabicPeriod"/>
            </a:pPr>
            <a:r>
              <a:rPr lang="en-US" sz="1400" b="1" dirty="0"/>
              <a:t>Support for Heritage Conservation</a:t>
            </a:r>
            <a:r>
              <a:rPr lang="en-US" sz="1400" dirty="0"/>
              <a:t>: Promoting lesser-known sites can boost awareness and lead to better protection and maintenance.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Community Engagement</a:t>
            </a:r>
            <a:r>
              <a:rPr lang="en-US" sz="1400" dirty="0"/>
              <a:t>: Encourages user participation through sharing experiences and reviews, fostering a network of cultural ambassadors.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Economic Benefits for Rural Areas</a:t>
            </a:r>
            <a:r>
              <a:rPr lang="en-US" sz="1400" dirty="0"/>
              <a:t>: Distributes tourism benefits to smaller towns, creating jobs and promoting economic development.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Cultural Exchange</a:t>
            </a:r>
            <a:r>
              <a:rPr lang="en-US" sz="1400" dirty="0"/>
              <a:t>: Facilitates understanding between cultures by connecting travelers with local traditions.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Sustainable Tourism</a:t>
            </a:r>
            <a:r>
              <a:rPr lang="en-US" sz="1400" dirty="0"/>
              <a:t>: Supports less-explored destinations and local businesses, promoting responsible travel.</a:t>
            </a:r>
            <a:r>
              <a:rPr lang="en-US" sz="1400" b="1" dirty="0"/>
              <a:t> 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Personalized Recommendations</a:t>
            </a:r>
            <a:r>
              <a:rPr lang="en-US" sz="1400" dirty="0"/>
              <a:t>: Uses algorithms to offer tailored suggestions based on user interests.</a:t>
            </a:r>
            <a:r>
              <a:rPr lang="en-US" sz="1400" b="1" dirty="0"/>
              <a:t> 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Interactive Content</a:t>
            </a:r>
            <a:r>
              <a:rPr lang="en-US" sz="1400" dirty="0"/>
              <a:t>: Engages users with features like virtual tours and quizzes for a richer experience.</a:t>
            </a:r>
          </a:p>
          <a:p>
            <a:pPr>
              <a:buFont typeface="+mj-lt"/>
              <a:buAutoNum type="arabicPeriod"/>
            </a:pPr>
            <a:r>
              <a:rPr lang="en-US" sz="1400" b="1" dirty="0"/>
              <a:t>Cultural Institution Collaboration</a:t>
            </a:r>
            <a:r>
              <a:rPr lang="en-US" sz="1400" dirty="0"/>
              <a:t>: Partners with museums and heritage organizations to enhance content credibility and access expert knowledge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AA7945-DCB1-650D-D2DD-5D8DC8326856}"/>
              </a:ext>
            </a:extLst>
          </p:cNvPr>
          <p:cNvSpPr txBox="1"/>
          <p:nvPr/>
        </p:nvSpPr>
        <p:spPr>
          <a:xfrm>
            <a:off x="1040435" y="1259459"/>
            <a:ext cx="48571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r>
              <a:rPr lang="en-US" sz="2000" b="1" dirty="0"/>
              <a:t>Potential Impact on the Target Audience 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7EF4ADC-1AB0-B032-6DCA-F4F9202B1AF6}"/>
              </a:ext>
            </a:extLst>
          </p:cNvPr>
          <p:cNvSpPr/>
          <p:nvPr/>
        </p:nvSpPr>
        <p:spPr>
          <a:xfrm>
            <a:off x="6441789" y="1426819"/>
            <a:ext cx="5286333" cy="513197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D45D85-F84E-FEDA-EDAD-290352FB386D}"/>
              </a:ext>
            </a:extLst>
          </p:cNvPr>
          <p:cNvSpPr txBox="1"/>
          <p:nvPr/>
        </p:nvSpPr>
        <p:spPr>
          <a:xfrm>
            <a:off x="6462964" y="1899926"/>
            <a:ext cx="5353649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1. Social Benefits: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Cultural Preservation:</a:t>
            </a:r>
            <a:r>
              <a:rPr lang="en-US" sz="1400" dirty="0"/>
              <a:t> Showcasing lesser-known traditions helps preserve endangered cultural practices.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Community Engagement:</a:t>
            </a:r>
            <a:r>
              <a:rPr lang="en-US" sz="1400" dirty="0"/>
              <a:t> Fosters local pride and encourages heritage protection.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Education and Awareness:</a:t>
            </a:r>
            <a:r>
              <a:rPr lang="en-US" sz="1400" dirty="0"/>
              <a:t> Serves as an educational tool, promoting cultural diversity and awareness.</a:t>
            </a:r>
          </a:p>
          <a:p>
            <a:r>
              <a:rPr lang="en-US" sz="1400" b="1" dirty="0"/>
              <a:t>2. Economic Benefits: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Boost to Local Economy:</a:t>
            </a:r>
            <a:r>
              <a:rPr lang="en-US" sz="1400" dirty="0"/>
              <a:t> Small businesses and local accommodations benefit from increased tourism.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Job Creation:</a:t>
            </a:r>
            <a:r>
              <a:rPr lang="en-US" sz="1400" dirty="0"/>
              <a:t> Supports jobs in tourism, guiding, and hospitality, especially in lesser-known areas.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Revenue from Sponsorships:</a:t>
            </a:r>
            <a:r>
              <a:rPr lang="en-US" sz="1400" dirty="0"/>
              <a:t> Premium listings and affiliate tie-ups ensure financial sustainability.</a:t>
            </a:r>
          </a:p>
          <a:p>
            <a:r>
              <a:rPr lang="en-US" sz="1400" b="1" dirty="0"/>
              <a:t>3. Environmental Benefits: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Sustainable Tourism:</a:t>
            </a:r>
            <a:r>
              <a:rPr lang="en-US" sz="1400" dirty="0"/>
              <a:t> Promoting lesser-known areas reduces overcrowding and balances tourism.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Conservation Support:</a:t>
            </a:r>
            <a:r>
              <a:rPr lang="en-US" sz="1400" dirty="0"/>
              <a:t> Encourages responsible tourism and supports conservation of cultural heritage.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B0A908-FBDF-72A7-EB84-0A67A5FF1BDE}"/>
              </a:ext>
            </a:extLst>
          </p:cNvPr>
          <p:cNvSpPr txBox="1"/>
          <p:nvPr/>
        </p:nvSpPr>
        <p:spPr>
          <a:xfrm>
            <a:off x="6692791" y="1457251"/>
            <a:ext cx="50513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Benefits of the Solution :</a:t>
            </a:r>
          </a:p>
        </p:txBody>
      </p:sp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418611" y="1423227"/>
            <a:ext cx="93853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800" b="1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R</a:t>
            </a:r>
            <a:r>
              <a:rPr lang="en-US" sz="2800" b="1" noProof="0" dirty="0" err="1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eference</a:t>
            </a:r>
            <a:r>
              <a:rPr lang="en-US" sz="2800" b="1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2800" b="1" noProof="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and research work :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7122456D-0AB0-4DA2-9020-387E1666931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293914" y="259466"/>
            <a:ext cx="1436563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Nivaran</a:t>
            </a:r>
            <a:endParaRPr lang="en-IN" b="1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A21E28-AF00-7805-474A-B2927AE33395}"/>
              </a:ext>
            </a:extLst>
          </p:cNvPr>
          <p:cNvSpPr/>
          <p:nvPr/>
        </p:nvSpPr>
        <p:spPr>
          <a:xfrm>
            <a:off x="609600" y="2184400"/>
            <a:ext cx="4949408" cy="428322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D999E8-1647-E2AD-F345-89E72343C112}"/>
              </a:ext>
            </a:extLst>
          </p:cNvPr>
          <p:cNvSpPr/>
          <p:nvPr/>
        </p:nvSpPr>
        <p:spPr>
          <a:xfrm>
            <a:off x="6394976" y="2184400"/>
            <a:ext cx="4949408" cy="4283224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F9F5CB-6185-8102-D8DF-A740BF2987BF}"/>
              </a:ext>
            </a:extLst>
          </p:cNvPr>
          <p:cNvSpPr txBox="1"/>
          <p:nvPr/>
        </p:nvSpPr>
        <p:spPr>
          <a:xfrm>
            <a:off x="632667" y="2502929"/>
            <a:ext cx="4857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Design &amp; Structure 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E8C219F-AF97-E27E-4D1A-AD558BDB1E4F}"/>
              </a:ext>
            </a:extLst>
          </p:cNvPr>
          <p:cNvSpPr txBox="1"/>
          <p:nvPr/>
        </p:nvSpPr>
        <p:spPr>
          <a:xfrm>
            <a:off x="6441112" y="2500286"/>
            <a:ext cx="4857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Data &amp; Information :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EA2822-84BE-1B97-111B-78E1157862C3}"/>
              </a:ext>
            </a:extLst>
          </p:cNvPr>
          <p:cNvSpPr txBox="1"/>
          <p:nvPr/>
        </p:nvSpPr>
        <p:spPr>
          <a:xfrm>
            <a:off x="655736" y="3008105"/>
            <a:ext cx="481099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b="1" dirty="0"/>
              <a:t>Video Used in website: </a:t>
            </a:r>
            <a:r>
              <a:rPr lang="en-US" sz="1400" dirty="0">
                <a:hlinkClick r:id="rId4"/>
              </a:rPr>
              <a:t>https://youtu.be/m8qf5bSmlQQ?si=eJV8MZkhxWsFOtdD</a:t>
            </a:r>
            <a:endParaRPr lang="en-US" sz="1400" dirty="0"/>
          </a:p>
          <a:p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b="1" dirty="0"/>
              <a:t>Image Source 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hlinkClick r:id="rId5"/>
              </a:rPr>
              <a:t>https://unsplash.com/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hlinkClick r:id="rId6"/>
              </a:rPr>
              <a:t>https://www.midjourney.com/home</a:t>
            </a:r>
            <a:endParaRPr lang="en-US" sz="1400" dirty="0"/>
          </a:p>
          <a:p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b="1" dirty="0"/>
              <a:t>Design Inspiration 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hlinkClick r:id="rId7"/>
              </a:rPr>
              <a:t>https://www.behance.net/gallery/204876611/Travel-Tourism-UI-UX-Design?tracking_source=search_projects|tourism+ui+design&amp;l=43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hlinkClick r:id="rId8"/>
              </a:rPr>
              <a:t>https://in.pinterest.com/</a:t>
            </a:r>
            <a:endParaRPr lang="en-US" sz="1400" dirty="0"/>
          </a:p>
          <a:p>
            <a:endParaRPr lang="en-US" sz="1400" b="1" dirty="0"/>
          </a:p>
          <a:p>
            <a:endParaRPr lang="en-US" sz="14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A33D8E3-D604-56F4-1549-3C585FF29E55}"/>
              </a:ext>
            </a:extLst>
          </p:cNvPr>
          <p:cNvSpPr txBox="1"/>
          <p:nvPr/>
        </p:nvSpPr>
        <p:spPr>
          <a:xfrm>
            <a:off x="6464179" y="3013930"/>
            <a:ext cx="48109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b="1" dirty="0"/>
              <a:t>Data Used in website: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hlinkClick r:id="rId9"/>
              </a:rPr>
              <a:t>https://chatgpt.com/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hlinkClick r:id="rId10"/>
              </a:rPr>
              <a:t>https://www.wikipedia.org/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hlinkClick r:id="rId11"/>
              </a:rPr>
              <a:t>https://www.youtube.com/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endParaRPr lang="en-US" sz="1400" dirty="0"/>
          </a:p>
          <a:p>
            <a:endParaRPr lang="en-US" sz="1400" dirty="0"/>
          </a:p>
          <a:p>
            <a:endParaRPr lang="en-US" sz="1400" b="1" dirty="0"/>
          </a:p>
          <a:p>
            <a:endParaRPr lang="en-US" sz="1400" b="1" dirty="0"/>
          </a:p>
          <a:p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7909</TotalTime>
  <Words>1284</Words>
  <Application>Microsoft Office PowerPoint</Application>
  <PresentationFormat>Widescreen</PresentationFormat>
  <Paragraphs>136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ＭＳ Ｐゴシック</vt:lpstr>
      <vt:lpstr>Arial</vt:lpstr>
      <vt:lpstr>Calibri</vt:lpstr>
      <vt:lpstr>Garamond</vt:lpstr>
      <vt:lpstr>Times New Roman</vt:lpstr>
      <vt:lpstr>TradeGothic</vt:lpstr>
      <vt:lpstr>Wingdings</vt:lpstr>
      <vt:lpstr>Office Theme</vt:lpstr>
      <vt:lpstr>SMART INDIA HACKATHON 2024</vt:lpstr>
      <vt:lpstr> IDEA TITLE</vt:lpstr>
      <vt:lpstr>TECHNICAL APPROACH</vt:lpstr>
      <vt:lpstr>FEASIBILITY AND VIABILITY</vt:lpstr>
      <vt:lpstr>IMPACT AND BENEFITS</vt:lpstr>
      <vt:lpstr>RESEARCH 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Asus</cp:lastModifiedBy>
  <cp:revision>168</cp:revision>
  <dcterms:created xsi:type="dcterms:W3CDTF">2013-12-12T18:46:50Z</dcterms:created>
  <dcterms:modified xsi:type="dcterms:W3CDTF">2024-09-09T05:05:56Z</dcterms:modified>
  <cp:category/>
</cp:coreProperties>
</file>

<file path=docProps/thumbnail.jpeg>
</file>